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ec5ec0463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ec5ec046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ec5ec0463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ec5ec0463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No s’ha de considerar una part normal del envelliment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ec5ec0463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ec5ec0463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ec5ec046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ec5ec046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ec5ec0463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ec5ec0463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ec5ec0463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ec5ec0463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ec5ec0463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ec5ec0463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ec5ec0463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ec5ec0463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No s’ha de considerar una part normal del envelliment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ec5ec0463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ec5ec0463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ec347cb3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ec347cb3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6ec5ec0463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6ec5ec0463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ec5ec0463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ec5ec0463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6ec5ec0463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6ec5ec0463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ec5ec0463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ec5ec0463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ec5ec0463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ec5ec0463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ec5ec0463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ec5ec0463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c347cb3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c347cb3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Costa més la demencia que el cancer, enfermetats cardiovasculars o els infarts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ec5ec0463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ec5ec0463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S’estima que 1 de cada 3 persones haurà de cuidar d’alguna persona amb demència durant algun moment de la seva vida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ec5ec046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ec5ec046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ec5ec0463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ec5ec0463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No s’ha de considerar una part normal del envelliment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c347cb3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c347cb3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Sabem que hi han moltes patologies i, moltes d’elles, tenen un diagnosi específic, lent i costós.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ec5ec046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ec5ec046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ec347cb3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ec347cb3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1000"/>
              <a:t>Costos derivats del diagnòstic tardà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1000">
                <a:solidFill>
                  <a:srgbClr val="FFFFFF"/>
                </a:solidFill>
              </a:rPr>
              <a:t>Costos de recursos sanitaris en proves innecessàries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1000"/>
              <a:t>Promoció en la Salut Primària i de la Protecció específica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1000"/>
              <a:t>Transició </a:t>
            </a:r>
            <a:r>
              <a:rPr i="1" lang="ca" sz="1000"/>
              <a:t>user-friendly</a:t>
            </a:r>
            <a:r>
              <a:rPr lang="ca" sz="1000"/>
              <a:t> del periode Prepatogènic al Patogènic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1000"/>
              <a:t>31.000 anuals per pacient amb demència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60851" y="1865225"/>
            <a:ext cx="8222400" cy="19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NOM I LOGO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60050" y="1141354"/>
            <a:ext cx="8823900" cy="248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6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Aquest és un anunci sobre salut mental</a:t>
            </a:r>
            <a:br>
              <a:rPr b="1" lang="ca" sz="6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ca" sz="1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Ja pots mirar cap a un altre lloc i fer com si res</a:t>
            </a:r>
            <a:endParaRPr sz="1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54036" y="817750"/>
            <a:ext cx="793800" cy="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 amt="89000"/>
          </a:blip>
          <a:srcRect b="0" l="0" r="0" t="0"/>
          <a:stretch/>
        </p:blipFill>
        <p:spPr>
          <a:xfrm>
            <a:off x="7952275" y="4421775"/>
            <a:ext cx="1115525" cy="6451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8113128" y="2935618"/>
            <a:ext cx="793800" cy="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”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188" y="692998"/>
            <a:ext cx="3452675" cy="345270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 txBox="1"/>
          <p:nvPr/>
        </p:nvSpPr>
        <p:spPr>
          <a:xfrm>
            <a:off x="1465737" y="2893227"/>
            <a:ext cx="45483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Atenea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/>
        </p:nvSpPr>
        <p:spPr>
          <a:xfrm>
            <a:off x="0" y="0"/>
            <a:ext cx="9144000" cy="38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Machine Learning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b="28167" l="0" r="0" t="22770"/>
          <a:stretch/>
        </p:blipFill>
        <p:spPr>
          <a:xfrm>
            <a:off x="2565900" y="2931300"/>
            <a:ext cx="4012201" cy="11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325"/>
            <a:ext cx="9144000" cy="50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987" y="181000"/>
            <a:ext cx="7164826" cy="50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50" y="152400"/>
            <a:ext cx="860211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932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11777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84623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8844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4711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Aprenentatge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932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11777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84623" y="152400"/>
            <a:ext cx="25204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L’impacte és real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Cada 3 segons es diagnostica un nou cas de demència</a:t>
            </a:r>
            <a:endParaRPr sz="1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8" y="1917738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0" y="1438275"/>
            <a:ext cx="9144000" cy="18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9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25</a:t>
            </a:r>
            <a:r>
              <a:rPr b="1" lang="ca" sz="9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%</a:t>
            </a:r>
            <a:endParaRPr b="1" sz="9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13225" y="3055950"/>
            <a:ext cx="85206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24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Pateix un </a:t>
            </a:r>
            <a:r>
              <a:rPr lang="ca" sz="24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</a:t>
            </a:r>
            <a:r>
              <a:rPr lang="ca" sz="24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 mental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188" y="692998"/>
            <a:ext cx="3452675" cy="345270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 txBox="1"/>
          <p:nvPr/>
        </p:nvSpPr>
        <p:spPr>
          <a:xfrm>
            <a:off x="1465737" y="2893227"/>
            <a:ext cx="45483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Atenea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ctrTitle"/>
          </p:nvPr>
        </p:nvSpPr>
        <p:spPr>
          <a:xfrm>
            <a:off x="2753150" y="296375"/>
            <a:ext cx="6079200" cy="10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Base de dades</a:t>
            </a:r>
            <a:endParaRPr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68" name="Google Shape;26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25" y="552500"/>
            <a:ext cx="5739489" cy="424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8525" y="1206650"/>
            <a:ext cx="4846950" cy="36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6"/>
          <p:cNvSpPr txBox="1"/>
          <p:nvPr>
            <p:ph type="ctrTitle"/>
          </p:nvPr>
        </p:nvSpPr>
        <p:spPr>
          <a:xfrm>
            <a:off x="405500" y="296375"/>
            <a:ext cx="8426700" cy="10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Machine Learning</a:t>
            </a:r>
            <a:endParaRPr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NOM I LOGO</a:t>
            </a:r>
            <a:endParaRPr/>
          </a:p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311700" y="476450"/>
            <a:ext cx="85206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ca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ca" sz="4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27.100.000.000 €</a:t>
            </a:r>
            <a:endParaRPr b="1" sz="4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2018</a:t>
            </a:r>
            <a:endParaRPr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583400" y="2797175"/>
            <a:ext cx="78510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81</a:t>
            </a:r>
            <a:r>
              <a:rPr b="1" lang="ca" sz="7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.200.000.000 €</a:t>
            </a:r>
            <a:endParaRPr b="1" sz="7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2040</a:t>
            </a:r>
            <a:endParaRPr sz="2400">
              <a:solidFill>
                <a:srgbClr val="78787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9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 de cada 3</a:t>
            </a:r>
            <a:endParaRPr b="1" sz="9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/>
          </a:p>
        </p:txBody>
      </p:sp>
      <p:sp>
        <p:nvSpPr>
          <p:cNvPr id="79" name="Google Shape;79;p16"/>
          <p:cNvSpPr txBox="1"/>
          <p:nvPr/>
        </p:nvSpPr>
        <p:spPr>
          <a:xfrm>
            <a:off x="1152900" y="3234275"/>
            <a:ext cx="68382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Persones cuidaran d’algú amb demència</a:t>
            </a:r>
            <a:endParaRPr sz="1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4162" l="30399" r="30497" t="23321"/>
          <a:stretch/>
        </p:blipFill>
        <p:spPr>
          <a:xfrm>
            <a:off x="2784250" y="521894"/>
            <a:ext cx="3575501" cy="37299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1152900" y="4159906"/>
            <a:ext cx="683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Persones amb demència</a:t>
            </a:r>
            <a:endParaRPr sz="1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4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No és una conseqüència</a:t>
            </a:r>
            <a:endParaRPr sz="4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4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inevitable de l’envelliment.</a:t>
            </a:r>
            <a:endParaRPr sz="48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/>
        </p:nvSpPr>
        <p:spPr>
          <a:xfrm>
            <a:off x="860625" y="486550"/>
            <a:ext cx="1062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lzheimer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2757200" y="1333150"/>
            <a:ext cx="8292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nsietat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5458613" y="954088"/>
            <a:ext cx="1062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lang="ca" sz="13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epressió</a:t>
            </a:r>
            <a:endParaRPr sz="1300">
              <a:solidFill>
                <a:srgbClr val="FFFFFF"/>
              </a:solidFill>
              <a:highlight>
                <a:srgbClr val="000000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2385375" y="2633938"/>
            <a:ext cx="986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ipolaritat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7846400" y="2193975"/>
            <a:ext cx="8817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V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ascular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4679400" y="3087250"/>
            <a:ext cx="227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rastorn de personalitat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1489675" y="3484450"/>
            <a:ext cx="1326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squizofrenia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4078800" y="4313800"/>
            <a:ext cx="8292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istimia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6500500" y="86200"/>
            <a:ext cx="1272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ol patològic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287975" y="2204550"/>
            <a:ext cx="60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OCD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6485825" y="4665050"/>
            <a:ext cx="2706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rastorns conducta alimentària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1454338" y="58750"/>
            <a:ext cx="7023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fàcia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163075" y="86200"/>
            <a:ext cx="1326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iponatremia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3835363" y="102800"/>
            <a:ext cx="986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nasarca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4757675" y="86200"/>
            <a:ext cx="16869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nsuficiència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1919500" y="520150"/>
            <a:ext cx="16869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índrome urèmic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7363800" y="520150"/>
            <a:ext cx="163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índrome nefròtic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86875" y="9266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atologia glomerular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7805075" y="86200"/>
            <a:ext cx="119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idronefrosi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3636350" y="5201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atologia glomerular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1940750" y="926650"/>
            <a:ext cx="119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idronefrosi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51225" y="520150"/>
            <a:ext cx="809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Cistitis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3134475" y="9266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ielonefritis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5615725" y="5201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itiasi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6779988" y="520150"/>
            <a:ext cx="541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ITU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4330325" y="92050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Neoplàsies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7245600" y="9370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ncontinència urinària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175763" y="1353950"/>
            <a:ext cx="829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nèmia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1004975" y="1370750"/>
            <a:ext cx="176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mmunodeficiència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3670238" y="1370750"/>
            <a:ext cx="1509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nfecció per VIH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5151600" y="1370750"/>
            <a:ext cx="119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N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eutropènia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6275000" y="1353950"/>
            <a:ext cx="1326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granulocitosi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7601600" y="1353950"/>
            <a:ext cx="1371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infocitopenia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73550" y="17792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rastorns proliferatius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1995700" y="1749188"/>
            <a:ext cx="986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eucemia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6424300" y="937050"/>
            <a:ext cx="8817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imfoma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2931375" y="1749200"/>
            <a:ext cx="16869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M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ieloma múltiple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4572000" y="1721200"/>
            <a:ext cx="1633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Hiperesplenisme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6205500" y="1737250"/>
            <a:ext cx="1542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rombocitopenia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7748400" y="1770850"/>
            <a:ext cx="1272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rombocitosi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892775" y="2222675"/>
            <a:ext cx="3146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rastorns combinats de </a:t>
            </a: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l'hemostàsia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3982500" y="2221350"/>
            <a:ext cx="1326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Hiponatremia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2731688" y="3457000"/>
            <a:ext cx="7023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Afàcia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163075" y="26298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Pielonefritis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1291375" y="26318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Litiasi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433988" y="2619850"/>
            <a:ext cx="986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Anasarca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417050" y="265430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Patologia glomerular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246975" y="22213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Trastorns proliferatius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7148075" y="2227575"/>
            <a:ext cx="809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Cistitis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6255550" y="2650700"/>
            <a:ext cx="176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Immunodeficiència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7938200" y="262170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Litiasi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6767075" y="3073825"/>
            <a:ext cx="16869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Insuficiència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8360302" y="3073825"/>
            <a:ext cx="604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ITU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3512175" y="3085550"/>
            <a:ext cx="119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Hidronefrosi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1658100" y="3108863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Incontinència urinària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134725" y="3075263"/>
            <a:ext cx="1542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Trombocitopenia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71563" y="3484450"/>
            <a:ext cx="1509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Infecció per VIH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3391550" y="3484050"/>
            <a:ext cx="176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Immunodeficiència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5072100" y="35041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Trastorns proliferatius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7037975" y="3496950"/>
            <a:ext cx="8817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Limfoma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7942150" y="34969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Pielonefritis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149750" y="3927225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Incontinència urinària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6074100" y="3934475"/>
            <a:ext cx="3146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Trastorns combinats de l'hemostàsia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2025650" y="3927225"/>
            <a:ext cx="16869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Insuficiència renal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3682588" y="3927875"/>
            <a:ext cx="986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Anasarca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4807400" y="3949750"/>
            <a:ext cx="11283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Pielonefritis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135600" y="4302800"/>
            <a:ext cx="3146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Trastorns combinats de l'hemostàsia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7077300" y="43063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Trastorns proliferatius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5417400" y="4287300"/>
            <a:ext cx="176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Immunodeficiència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4908588" y="4313800"/>
            <a:ext cx="5418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CID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3210675" y="4342550"/>
            <a:ext cx="8817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Limfoma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163075" y="4706150"/>
            <a:ext cx="1943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Patologia glomerular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2016950" y="4679025"/>
            <a:ext cx="13266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Hiponatremia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027450" y="4672538"/>
            <a:ext cx="1542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Trombocitopenia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3368750" y="4699725"/>
            <a:ext cx="16335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Hiperesplenisme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2138300" y="104100"/>
            <a:ext cx="1762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sz="13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Immunodeficiència</a:t>
            </a:r>
            <a:endParaRPr sz="13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ctrTitle"/>
          </p:nvPr>
        </p:nvSpPr>
        <p:spPr>
          <a:xfrm>
            <a:off x="311708" y="928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 txBox="1"/>
          <p:nvPr/>
        </p:nvSpPr>
        <p:spPr>
          <a:xfrm>
            <a:off x="675750" y="724663"/>
            <a:ext cx="7792500" cy="27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Optimització de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 sz="7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Diagnosi</a:t>
            </a:r>
            <a:endParaRPr b="1" sz="7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675738" y="3288438"/>
            <a:ext cx="2589600" cy="12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6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Temps</a:t>
            </a:r>
            <a:endParaRPr sz="36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5878638" y="3288438"/>
            <a:ext cx="2589600" cy="12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36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Costos</a:t>
            </a:r>
            <a:endParaRPr sz="3600">
              <a:solidFill>
                <a:srgbClr val="78787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idx="1" type="subTitle"/>
          </p:nvPr>
        </p:nvSpPr>
        <p:spPr>
          <a:xfrm>
            <a:off x="0" y="3385200"/>
            <a:ext cx="9144000" cy="9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rgbClr val="787878"/>
                </a:solidFill>
                <a:latin typeface="Raleway"/>
                <a:ea typeface="Raleway"/>
                <a:cs typeface="Raleway"/>
                <a:sym typeface="Raleway"/>
              </a:rPr>
              <a:t>31.000€ de despesa anuals per cada pacient amb demència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84" name="Google Shape;184;p21"/>
          <p:cNvSpPr txBox="1"/>
          <p:nvPr/>
        </p:nvSpPr>
        <p:spPr>
          <a:xfrm>
            <a:off x="1300250" y="0"/>
            <a:ext cx="60987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Diagnòstic tardà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Proves innecessàrie</a:t>
            </a:r>
            <a:r>
              <a:rPr lang="ca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</a:t>
            </a:r>
            <a:endParaRPr i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